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10" r:id="rId2"/>
    <p:sldId id="489" r:id="rId3"/>
    <p:sldId id="488" r:id="rId4"/>
    <p:sldId id="491" r:id="rId5"/>
    <p:sldId id="499" r:id="rId6"/>
    <p:sldId id="49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aal" initials="JS" lastIdx="1" clrIdx="0">
    <p:extLst>
      <p:ext uri="{19B8F6BF-5375-455C-9EA6-DF929625EA0E}">
        <p15:presenceInfo xmlns:p15="http://schemas.microsoft.com/office/powerpoint/2012/main" userId="228fcd53de047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1C01FF"/>
    <a:srgbClr val="FF0000"/>
    <a:srgbClr val="4472C4"/>
    <a:srgbClr val="00365F"/>
    <a:srgbClr val="5DA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75712"/>
  </p:normalViewPr>
  <p:slideViewPr>
    <p:cSldViewPr snapToGrid="0" snapToObjects="1">
      <p:cViewPr varScale="1">
        <p:scale>
          <a:sx n="160" d="100"/>
          <a:sy n="160" d="100"/>
        </p:scale>
        <p:origin x="2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C03E3-B0BF-5C40-B9EC-4B39A4AA5E1B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A1FAC-02BD-7148-9F07-7C5DC5561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6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04A14-5917-7D40-857B-BE978D385D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4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A1FAC-02BD-7148-9F07-7C5DC5561C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8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0D2F-6AC7-374E-BE2F-DD0FB7695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614E4-05AB-5D48-B3A2-A652FE6A4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F5CC-B859-054C-A7CD-F3753442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E5F5D-B217-D945-96CB-D17FB6AE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DC97-C0D3-7740-80E9-FBC860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9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87E-02A5-9848-A940-EFD3F665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B2B3F-6775-B745-8E44-31F2CEFD6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F672-0D7B-4648-BF08-6764A0EC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0BC7-6758-064D-A611-7DDC2691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7CF0-1C4E-044C-8928-459759A6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35C25-A450-8E40-AC59-517E9A494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B610A-889A-FF4F-83BB-F036202CF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F0E9-E69F-4F49-8C88-EB33D494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83618-8E09-704C-A660-24CBBA80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ADCF-F284-E146-A35C-1810500E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6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+ Present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0"/>
            <a:ext cx="833599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609600"/>
            <a:ext cx="5486401" cy="93315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Barlow Semi Condensed SemiBold" charset="0"/>
                <a:ea typeface="Barlow Semi Condensed SemiBold" charset="0"/>
                <a:cs typeface="Barlow Semi Condensed SemiBold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757" y="570476"/>
            <a:ext cx="2972478" cy="110592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795617" y="1667256"/>
            <a:ext cx="3007792" cy="18288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795617" y="2743200"/>
            <a:ext cx="2936758" cy="324982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>
                <a:latin typeface="Lusitana" charset="0"/>
                <a:ea typeface="Lusitana" charset="0"/>
                <a:cs typeface="Lusitana" charset="0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Lusitana" charset="0"/>
                <a:ea typeface="Lusitana" charset="0"/>
                <a:cs typeface="Lusitana" charset="0"/>
              </a:defRPr>
            </a:lvl2pPr>
            <a:lvl3pPr marL="914400" indent="0">
              <a:lnSpc>
                <a:spcPct val="100000"/>
              </a:lnSpc>
              <a:buNone/>
              <a:defRPr sz="1200">
                <a:latin typeface="Lusitana" charset="0"/>
                <a:ea typeface="Lusitana" charset="0"/>
                <a:cs typeface="Lusitana" charset="0"/>
              </a:defRPr>
            </a:lvl3pPr>
            <a:lvl4pPr marL="1371600" indent="0">
              <a:lnSpc>
                <a:spcPct val="100000"/>
              </a:lnSpc>
              <a:buNone/>
              <a:defRPr sz="1100">
                <a:latin typeface="Lusitana" charset="0"/>
                <a:ea typeface="Lusitana" charset="0"/>
                <a:cs typeface="Lusitana" charset="0"/>
              </a:defRPr>
            </a:lvl4pPr>
            <a:lvl5pPr marL="1828800" indent="0">
              <a:lnSpc>
                <a:spcPct val="100000"/>
              </a:lnSpc>
              <a:buNone/>
              <a:defRPr sz="1100">
                <a:latin typeface="Lusitana" charset="0"/>
                <a:ea typeface="Lusitana" charset="0"/>
                <a:cs typeface="Lusit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09599" y="5562600"/>
            <a:ext cx="6781800" cy="4302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>
                <a:solidFill>
                  <a:schemeClr val="bg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928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/Medi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90551" y="1981200"/>
            <a:ext cx="10763249" cy="3862389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Lusitana" charset="0"/>
                <a:ea typeface="Lusitana" charset="0"/>
                <a:cs typeface="Lusitana" charset="0"/>
              </a:defRPr>
            </a:lvl1pPr>
            <a:lvl2pPr>
              <a:defRPr sz="1600">
                <a:latin typeface="Lusitana" charset="0"/>
                <a:ea typeface="Lusitana" charset="0"/>
                <a:cs typeface="Lusitana" charset="0"/>
              </a:defRPr>
            </a:lvl2pPr>
            <a:lvl3pPr>
              <a:defRPr sz="1600">
                <a:latin typeface="Lusitana" charset="0"/>
                <a:ea typeface="Lusitana" charset="0"/>
                <a:cs typeface="Lusitana" charset="0"/>
              </a:defRPr>
            </a:lvl3pPr>
            <a:lvl4pPr>
              <a:defRPr sz="1600">
                <a:latin typeface="Lusitana" charset="0"/>
                <a:ea typeface="Lusitana" charset="0"/>
                <a:cs typeface="Lusitana" charset="0"/>
              </a:defRPr>
            </a:lvl4pPr>
            <a:lvl5pPr>
              <a:defRPr sz="1600">
                <a:latin typeface="Lusitana" charset="0"/>
                <a:ea typeface="Lusitana" charset="0"/>
                <a:cs typeface="Lusit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0551" y="657225"/>
            <a:ext cx="10763250" cy="7667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5000" u="none">
                <a:solidFill>
                  <a:schemeClr val="tx1"/>
                </a:solidFill>
                <a:latin typeface="Barlow Semi Condensed Medium" charset="0"/>
                <a:ea typeface="Barlow Semi Condensed Medium" charset="0"/>
                <a:cs typeface="Barlow Semi Condensed Medium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496" y="5993026"/>
            <a:ext cx="687503" cy="86497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6200000">
            <a:off x="308216" y="1021319"/>
            <a:ext cx="490754" cy="671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506201" y="228599"/>
            <a:ext cx="685800" cy="3810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567A4CEE-210B-4A43-8E57-98E37E0AC15F}" type="slidenum">
              <a:rPr lang="en-US" sz="900" b="0" i="0" spc="0" baseline="0" smtClean="0">
                <a:solidFill>
                  <a:schemeClr val="accent6"/>
                </a:solidFill>
                <a:latin typeface="Barlow Semi Condensed" charset="0"/>
                <a:ea typeface="Barlow Semi Condensed" charset="0"/>
                <a:cs typeface="Barlow Semi Condensed" charset="0"/>
              </a:rPr>
              <a:pPr algn="ctr"/>
              <a:t>‹#›</a:t>
            </a:fld>
            <a:endParaRPr lang="en-US" sz="900" b="0" i="0" spc="0" baseline="0" dirty="0">
              <a:solidFill>
                <a:schemeClr val="accent6"/>
              </a:solidFill>
              <a:latin typeface="Barlow Semi Condensed" charset="0"/>
              <a:ea typeface="Barlow Semi Condensed" charset="0"/>
              <a:cs typeface="Barlow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7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0630-DCE3-3D4A-8642-669F151E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0B74-7B17-184C-8E0E-3D1E47D6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0B4F-D3AA-3248-88B9-0552C222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8214B-695B-F842-8A48-A0A39E77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98D7-DE79-854B-987B-3B433034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A33E-7F73-244D-AFF8-E137FF97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0DF2A-96ED-1840-B5CE-CFEE724F9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EAB95-425C-FD49-AE6B-43821100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C63E-8B58-514C-9801-B7911A8E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CE3E-4788-8D48-A236-BA9D3CFC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4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2869-C684-3C41-ACCE-C09E3239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972A-DF60-7A4F-AF6C-69E522A58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65B80-9535-724F-A17B-9BDA5C8C5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296BF-FF55-1944-99B7-C6DE0E34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21672-A72E-C847-A606-DB7A3854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9DD4-0E19-5949-BE8E-D395F5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F3E3-A1F3-2442-AAB6-6CF89BD0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0C651-1F13-7145-B60A-11731228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47DFB-052E-7743-9FDA-DF003885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46015-185A-E544-8987-88DFB022F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4C2E5-B9BD-6D43-A1E9-F7C33D98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794E-965F-2043-893A-C8DBB9A9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34A8D-F337-804E-9DDB-11E2DAED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21EC2-9FE3-2D47-8CC0-10531F79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7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9E4-B4E4-3C4F-8347-8721F9CE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192B6-F394-554B-A697-CB13F1BC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BBE61-2A5A-854E-9B55-CF9EC672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4205D-EBB0-1D4F-BB89-5D5C1ECD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4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373DE-63B9-2848-A8EF-E989E20C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DA564-EB1C-7649-B923-BE3D3388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D9F69-8724-CA41-902A-A99E0DA7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57F6-4B65-8449-AF07-6E4C4CA7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AB35-F8AF-8A43-A67E-4F6C3970C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63D9B-44F7-EF41-A2FC-F53A136A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97851-9A23-1140-86FF-712484A4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117F-204F-4A4C-9835-1F417C095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DD546-B6D2-5548-8081-01F7A786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61CB-A6EF-854E-991C-D00A2849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BD640-67E5-E54E-930C-1F2AFA6CE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1FC4B-5003-7F4F-85AE-BD0430873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B234F-4333-4543-B24E-B30951E8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0770-5368-594E-9046-7A1C52A5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B63FA-9D85-1143-AA2A-5E8F97C5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CFB87-CB5C-494F-9F8D-A250A5FC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8765-6333-8A4B-AAB6-1EF7BDD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C98E-F51E-5842-8F71-5375B1401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A800D-FD12-1143-85AB-6998B637A4E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E73A-E1F9-6D4F-9902-0841F051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C4BAA-2A77-7948-A992-73E21FE4B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E615C-71C5-0041-810D-E66CA3F2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5A6F1-3DFA-944A-8035-A837EDB8D881}"/>
              </a:ext>
            </a:extLst>
          </p:cNvPr>
          <p:cNvSpPr/>
          <p:nvPr/>
        </p:nvSpPr>
        <p:spPr>
          <a:xfrm>
            <a:off x="5463038" y="4626654"/>
            <a:ext cx="3306000" cy="2245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609600"/>
            <a:ext cx="7038110" cy="2743200"/>
          </a:xfrm>
        </p:spPr>
        <p:txBody>
          <a:bodyPr/>
          <a:lstStyle/>
          <a:p>
            <a:r>
              <a:rPr lang="en-US" dirty="0"/>
              <a:t>MPEA </a:t>
            </a:r>
            <a:r>
              <a:rPr lang="en-US" dirty="0" err="1"/>
              <a:t>db</a:t>
            </a:r>
            <a:r>
              <a:rPr lang="en-US" dirty="0"/>
              <a:t> figures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07433" y="1681713"/>
            <a:ext cx="3437508" cy="1557441"/>
          </a:xfrm>
        </p:spPr>
        <p:txBody>
          <a:bodyPr anchor="t">
            <a:noAutofit/>
          </a:bodyPr>
          <a:lstStyle/>
          <a:p>
            <a:r>
              <a:rPr lang="en-US" b="1" dirty="0"/>
              <a:t>Bryce Meredig</a:t>
            </a:r>
            <a:r>
              <a:rPr lang="en-US" dirty="0"/>
              <a:t>,  Chief Scientist</a:t>
            </a:r>
          </a:p>
          <a:p>
            <a:r>
              <a:rPr lang="en-US" b="1" dirty="0"/>
              <a:t>James Saal, </a:t>
            </a:r>
            <a:r>
              <a:rPr lang="en-US" dirty="0"/>
              <a:t>Manager of External Research Programs</a:t>
            </a:r>
          </a:p>
          <a:p>
            <a:r>
              <a:rPr lang="en-US" b="1" dirty="0"/>
              <a:t>Chris Borg, </a:t>
            </a:r>
            <a:r>
              <a:rPr lang="en-US" dirty="0"/>
              <a:t>Research Scientist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599" y="5562600"/>
            <a:ext cx="3122142" cy="430213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12 Feb 2020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BEFC5E-B781-7E49-9610-4427108F87A8}"/>
              </a:ext>
            </a:extLst>
          </p:cNvPr>
          <p:cNvSpPr txBox="1">
            <a:spLocks/>
          </p:cNvSpPr>
          <p:nvPr/>
        </p:nvSpPr>
        <p:spPr>
          <a:xfrm>
            <a:off x="8516121" y="3499265"/>
            <a:ext cx="3049223" cy="178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Tresa</a:t>
            </a:r>
            <a:r>
              <a:rPr lang="en-US" b="1" dirty="0"/>
              <a:t> Pollock, </a:t>
            </a:r>
            <a:r>
              <a:rPr lang="en-US" dirty="0"/>
              <a:t>ALCOA Distinguished Professor</a:t>
            </a:r>
          </a:p>
          <a:p>
            <a:r>
              <a:rPr lang="en-US" b="1" dirty="0"/>
              <a:t>Anton Van der Ven</a:t>
            </a:r>
            <a:r>
              <a:rPr lang="en-US" dirty="0"/>
              <a:t>, Professor, Materials </a:t>
            </a:r>
          </a:p>
          <a:p>
            <a:r>
              <a:rPr lang="en-US" b="1" dirty="0"/>
              <a:t>Carolina Frey</a:t>
            </a:r>
            <a:r>
              <a:rPr lang="en-US" dirty="0"/>
              <a:t>, graduate student researcher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E67B8E-B218-0F48-B3F5-8825C7811AAC}"/>
              </a:ext>
            </a:extLst>
          </p:cNvPr>
          <p:cNvGrpSpPr/>
          <p:nvPr/>
        </p:nvGrpSpPr>
        <p:grpSpPr>
          <a:xfrm>
            <a:off x="8495847" y="3151804"/>
            <a:ext cx="3251111" cy="305832"/>
            <a:chOff x="8701542" y="4642982"/>
            <a:chExt cx="3206937" cy="337587"/>
          </a:xfrm>
        </p:grpSpPr>
        <p:pic>
          <p:nvPicPr>
            <p:cNvPr id="11" name="Picture 10" descr="A picture containing sky, monitor, object, clock&#10;&#10;Description automatically generated">
              <a:extLst>
                <a:ext uri="{FF2B5EF4-FFF2-40B4-BE49-F238E27FC236}">
                  <a16:creationId xmlns:a16="http://schemas.microsoft.com/office/drawing/2014/main" id="{620AB1BA-D545-AE4D-B315-9D9F3BEE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1542" y="4642982"/>
              <a:ext cx="3206937" cy="2385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50329-8C6D-394D-9574-EAA75E94E79B}"/>
                </a:ext>
              </a:extLst>
            </p:cNvPr>
            <p:cNvSpPr/>
            <p:nvPr/>
          </p:nvSpPr>
          <p:spPr>
            <a:xfrm>
              <a:off x="8796874" y="4962281"/>
              <a:ext cx="3007792" cy="18288"/>
            </a:xfrm>
            <a:prstGeom prst="rect">
              <a:avLst/>
            </a:prstGeom>
            <a:solidFill>
              <a:srgbClr val="00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2C5D5A8-2B1A-2D4D-8B7E-F0FD99C22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0" r="32993"/>
          <a:stretch/>
        </p:blipFill>
        <p:spPr>
          <a:xfrm>
            <a:off x="5719815" y="4539686"/>
            <a:ext cx="2259087" cy="107041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E1225D-1105-8240-B045-F1B932618D01}"/>
              </a:ext>
            </a:extLst>
          </p:cNvPr>
          <p:cNvSpPr txBox="1">
            <a:spLocks/>
          </p:cNvSpPr>
          <p:nvPr/>
        </p:nvSpPr>
        <p:spPr>
          <a:xfrm>
            <a:off x="5601320" y="5469679"/>
            <a:ext cx="2914801" cy="1388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Robert O. Richie</a:t>
            </a:r>
            <a:r>
              <a:rPr lang="en-US" dirty="0"/>
              <a:t>, H. T. &amp; Jessie Chua Distinguished Professor of Engineering</a:t>
            </a:r>
          </a:p>
          <a:p>
            <a:r>
              <a:rPr lang="en-US" b="1" dirty="0"/>
              <a:t>Jon Ell</a:t>
            </a:r>
            <a:r>
              <a:rPr lang="en-US" dirty="0"/>
              <a:t>, PhD student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AD5FC-55BA-E745-B031-3CBD410EC2BE}"/>
              </a:ext>
            </a:extLst>
          </p:cNvPr>
          <p:cNvSpPr txBox="1">
            <a:spLocks/>
          </p:cNvSpPr>
          <p:nvPr/>
        </p:nvSpPr>
        <p:spPr>
          <a:xfrm>
            <a:off x="8495847" y="5968552"/>
            <a:ext cx="3414976" cy="1050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Lusitana" charset="0"/>
                <a:ea typeface="Lusitana" charset="0"/>
                <a:cs typeface="Lusit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Daniel B. Miracle, </a:t>
            </a:r>
            <a:r>
              <a:rPr lang="en-US" dirty="0"/>
              <a:t> Acting Chief Scientist in the Air Force Office of Scientific Research (AFOSR)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2A1E0-D0A9-CC44-9E39-D2A1A90A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974" y="5255552"/>
            <a:ext cx="2526071" cy="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AAC0A9-8A9F-7749-A50C-CD947F888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Db workflow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5F1E-B0B7-824A-83AC-37835BC62EE3}"/>
              </a:ext>
            </a:extLst>
          </p:cNvPr>
          <p:cNvSpPr txBox="1"/>
          <p:nvPr/>
        </p:nvSpPr>
        <p:spPr>
          <a:xfrm>
            <a:off x="505873" y="3874288"/>
            <a:ext cx="28870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Relevant articles published since 2004. (200+)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26A72-F42C-744D-8295-FB05B14B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65" y="2051100"/>
            <a:ext cx="2440326" cy="1336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1113E-F629-7741-8DD8-1CE92F6A5739}"/>
              </a:ext>
            </a:extLst>
          </p:cNvPr>
          <p:cNvSpPr txBox="1"/>
          <p:nvPr/>
        </p:nvSpPr>
        <p:spPr>
          <a:xfrm>
            <a:off x="5156213" y="5977587"/>
            <a:ext cx="30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Web-based data infrastructure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048B741-EF8B-C64E-A6E1-E71BFC6DDD18}"/>
              </a:ext>
            </a:extLst>
          </p:cNvPr>
          <p:cNvGrpSpPr/>
          <p:nvPr/>
        </p:nvGrpSpPr>
        <p:grpSpPr>
          <a:xfrm>
            <a:off x="7519705" y="1691407"/>
            <a:ext cx="2286812" cy="2022235"/>
            <a:chOff x="7059767" y="2121578"/>
            <a:chExt cx="2286812" cy="20222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5C640-0F0C-A143-8DFA-FD38A6FB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2490" y="2498123"/>
              <a:ext cx="1596142" cy="13571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70009-78E6-8B43-9255-B7A108BCD63C}"/>
                </a:ext>
              </a:extLst>
            </p:cNvPr>
            <p:cNvSpPr txBox="1"/>
            <p:nvPr/>
          </p:nvSpPr>
          <p:spPr>
            <a:xfrm>
              <a:off x="7963328" y="2972413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1067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DB151-84F2-0949-998A-4129683D99C9}"/>
                </a:ext>
              </a:extLst>
            </p:cNvPr>
            <p:cNvSpPr txBox="1"/>
            <p:nvPr/>
          </p:nvSpPr>
          <p:spPr>
            <a:xfrm>
              <a:off x="8786876" y="2634979"/>
              <a:ext cx="55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arlow Semi Condensed Medium" pitchFamily="2" charset="77"/>
                </a:rPr>
                <a:t>BCC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F8D1B-D883-5E40-98AA-073D0568BB62}"/>
                </a:ext>
              </a:extLst>
            </p:cNvPr>
            <p:cNvSpPr txBox="1"/>
            <p:nvPr/>
          </p:nvSpPr>
          <p:spPr>
            <a:xfrm>
              <a:off x="8179967" y="3774481"/>
              <a:ext cx="581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Barlow Semi Condensed Medium" pitchFamily="2" charset="77"/>
                </a:rPr>
                <a:t>FCC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A2890-9B9E-CD45-B204-A167BD91BE73}"/>
                </a:ext>
              </a:extLst>
            </p:cNvPr>
            <p:cNvSpPr txBox="1"/>
            <p:nvPr/>
          </p:nvSpPr>
          <p:spPr>
            <a:xfrm>
              <a:off x="7059767" y="2687416"/>
              <a:ext cx="785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 Condensed Medium" pitchFamily="2" charset="77"/>
                </a:rPr>
                <a:t>other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222210-4DFD-9E43-9A5E-D221A40C519D}"/>
                </a:ext>
              </a:extLst>
            </p:cNvPr>
            <p:cNvSpPr txBox="1"/>
            <p:nvPr/>
          </p:nvSpPr>
          <p:spPr>
            <a:xfrm>
              <a:off x="7440575" y="2121578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Yield strength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4F32FE4-310D-C748-BD7E-7A65CE902E01}"/>
              </a:ext>
            </a:extLst>
          </p:cNvPr>
          <p:cNvGrpSpPr/>
          <p:nvPr/>
        </p:nvGrpSpPr>
        <p:grpSpPr>
          <a:xfrm>
            <a:off x="9846043" y="1672478"/>
            <a:ext cx="1887415" cy="1500404"/>
            <a:chOff x="9619505" y="2238977"/>
            <a:chExt cx="1887415" cy="15004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A7CB0-DD2E-DA4A-B87F-7F949BCA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5543" y="2601095"/>
              <a:ext cx="1147213" cy="11382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EB3AFD-B1BD-1744-9324-7E9C7E112750}"/>
                </a:ext>
              </a:extLst>
            </p:cNvPr>
            <p:cNvSpPr txBox="1"/>
            <p:nvPr/>
          </p:nvSpPr>
          <p:spPr>
            <a:xfrm>
              <a:off x="9962398" y="2948197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641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6D32ED-5C11-F54A-BD4C-F15ACF9BFF46}"/>
                </a:ext>
              </a:extLst>
            </p:cNvPr>
            <p:cNvSpPr txBox="1"/>
            <p:nvPr/>
          </p:nvSpPr>
          <p:spPr>
            <a:xfrm>
              <a:off x="9619505" y="2238977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Elongation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65920C8-69D0-D141-A111-5384AF087521}"/>
              </a:ext>
            </a:extLst>
          </p:cNvPr>
          <p:cNvGrpSpPr/>
          <p:nvPr/>
        </p:nvGrpSpPr>
        <p:grpSpPr>
          <a:xfrm>
            <a:off x="8998250" y="3601218"/>
            <a:ext cx="1887415" cy="1319571"/>
            <a:chOff x="8955217" y="3630236"/>
            <a:chExt cx="1887415" cy="1319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271D3E-8C3D-F940-882B-6991C6E4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7187" y="3933260"/>
              <a:ext cx="1102360" cy="101654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D2457-B550-5E4F-8EE6-79EEB920377A}"/>
                </a:ext>
              </a:extLst>
            </p:cNvPr>
            <p:cNvSpPr txBox="1"/>
            <p:nvPr/>
          </p:nvSpPr>
          <p:spPr>
            <a:xfrm>
              <a:off x="9273394" y="4203918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536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681963-E6C0-234E-92E8-C4E46E1AE5A8}"/>
                </a:ext>
              </a:extLst>
            </p:cNvPr>
            <p:cNvSpPr txBox="1"/>
            <p:nvPr/>
          </p:nvSpPr>
          <p:spPr>
            <a:xfrm>
              <a:off x="8955217" y="3630236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Hardness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C8BA59-DEB5-2A40-80F4-B751B08A4B90}"/>
              </a:ext>
            </a:extLst>
          </p:cNvPr>
          <p:cNvCxnSpPr>
            <a:cxnSpLocks/>
          </p:cNvCxnSpPr>
          <p:nvPr/>
        </p:nvCxnSpPr>
        <p:spPr>
          <a:xfrm flipV="1">
            <a:off x="7845824" y="3961781"/>
            <a:ext cx="813456" cy="595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7C17D1F-ADA7-104E-872E-A73C2422DE4F}"/>
              </a:ext>
            </a:extLst>
          </p:cNvPr>
          <p:cNvGrpSpPr/>
          <p:nvPr/>
        </p:nvGrpSpPr>
        <p:grpSpPr>
          <a:xfrm>
            <a:off x="664841" y="1634032"/>
            <a:ext cx="2403856" cy="2059349"/>
            <a:chOff x="777273" y="1707055"/>
            <a:chExt cx="2403856" cy="205934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53CE628-F8C7-D14C-A6DB-8A5CCADB739C}"/>
                </a:ext>
              </a:extLst>
            </p:cNvPr>
            <p:cNvGrpSpPr/>
            <p:nvPr/>
          </p:nvGrpSpPr>
          <p:grpSpPr>
            <a:xfrm>
              <a:off x="1551621" y="1726698"/>
              <a:ext cx="1629508" cy="2039706"/>
              <a:chOff x="557281" y="3137376"/>
              <a:chExt cx="2023921" cy="253340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C683ABC-05AF-3B40-8B1D-538FD72E1C11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2828102D-6ACE-9042-B49F-C61682F29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B15D656B-D557-C94E-84E3-1240246A1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5F4FDE85-1043-C84C-9528-8D04A49E7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1A5D658B-08B3-734C-A68A-D29397F68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DC84D2C1-3102-8D4E-9CB2-E10D81EA7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8BDC650-DDD7-8E4B-8F14-EDDC492E6D79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4A7E1B08-BFDE-0544-9560-498A74F34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19992FDB-FCE1-F342-B708-02B0E7EC62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BE5D9B43-35AC-A245-B6C0-C10A3F5B6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FB097EE2-3A20-8F48-8E86-3A73C1827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DF4847C7-538F-114A-AFFC-4B19AA8B9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68A3B78-E1ED-EC4D-95AA-33C71E075844}"/>
                </a:ext>
              </a:extLst>
            </p:cNvPr>
            <p:cNvGrpSpPr/>
            <p:nvPr/>
          </p:nvGrpSpPr>
          <p:grpSpPr>
            <a:xfrm>
              <a:off x="1148540" y="1726698"/>
              <a:ext cx="1629508" cy="2039706"/>
              <a:chOff x="557281" y="3137376"/>
              <a:chExt cx="2023921" cy="253340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759FADF-8AA7-DB45-9335-1BC7B39EEE5B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0D6B8E49-CA0B-1241-A1E4-252D0B5B98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8A5D11A5-CA48-234F-A975-C19D04AF7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3E568E85-C7E1-D843-B708-5A94E527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DE5E11B0-C4BC-F341-A1B4-3ECEF0977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1B03CCDA-BA0F-134E-99A4-84A2C25A5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0B2A263-312A-544E-99DC-63FBABD901FF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3BF5C2F7-804D-AA45-AAC1-D580A6F25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90CFE156-AB5D-DF41-8255-6F61EE539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62C7358B-BDC1-DE43-9C5A-041CF0584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40A41AEC-8259-264E-8EB2-30D4A2932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B9D5E54F-2806-5A4A-87F8-9FB5F285F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6DF8075-278B-424F-B524-B468047763FD}"/>
                </a:ext>
              </a:extLst>
            </p:cNvPr>
            <p:cNvGrpSpPr/>
            <p:nvPr/>
          </p:nvGrpSpPr>
          <p:grpSpPr>
            <a:xfrm>
              <a:off x="777273" y="1707055"/>
              <a:ext cx="1629508" cy="2039706"/>
              <a:chOff x="557281" y="3137376"/>
              <a:chExt cx="2023921" cy="253340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2D9C9B5-D9A5-E04A-8638-6A28E7D43789}"/>
                  </a:ext>
                </a:extLst>
              </p:cNvPr>
              <p:cNvGrpSpPr/>
              <p:nvPr/>
            </p:nvGrpSpPr>
            <p:grpSpPr>
              <a:xfrm>
                <a:off x="557281" y="3137376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217B4D4-71F7-BC43-899E-F8CFCDBCB9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E74DE02-9F70-C245-922D-99B5D3935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B4BE257-0106-434A-89BB-2673BEE09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C840CA3-0C76-3440-85B3-17547404F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2E17A416-E30A-594C-AD7F-EB3F05F14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8E106D6-B115-154D-B09A-4DBAC4273638}"/>
                  </a:ext>
                </a:extLst>
              </p:cNvPr>
              <p:cNvGrpSpPr/>
              <p:nvPr/>
            </p:nvGrpSpPr>
            <p:grpSpPr>
              <a:xfrm>
                <a:off x="1282312" y="3994418"/>
                <a:ext cx="1298890" cy="1676363"/>
                <a:chOff x="557281" y="3137376"/>
                <a:chExt cx="1298890" cy="1676363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BE182A90-8BD4-3B46-8D30-B20A05EE6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281" y="3137376"/>
                  <a:ext cx="703061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8EDCE3B-7093-3B4B-81F2-CEC9ED5BA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980" y="330669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173F474-C471-4D4F-BC33-5E1241E32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28" y="3481928"/>
                  <a:ext cx="703061" cy="102498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955F47C-B64D-A54C-AFD3-C564C1473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590" y="3682722"/>
                  <a:ext cx="752418" cy="10165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7AD4995-0FDE-7D42-8BD2-5394B53E4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3110" y="3855322"/>
                  <a:ext cx="703061" cy="9584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2A3522-E1F1-2442-978B-C38BD8115994}"/>
              </a:ext>
            </a:extLst>
          </p:cNvPr>
          <p:cNvSpPr/>
          <p:nvPr/>
        </p:nvSpPr>
        <p:spPr>
          <a:xfrm>
            <a:off x="4291488" y="1517794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Structured data template</a:t>
            </a:r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281C170-B976-A541-BAEB-0F7F159D45DE}"/>
              </a:ext>
            </a:extLst>
          </p:cNvPr>
          <p:cNvCxnSpPr/>
          <p:nvPr/>
        </p:nvCxnSpPr>
        <p:spPr>
          <a:xfrm>
            <a:off x="3162881" y="2711260"/>
            <a:ext cx="100030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674AEC-21D7-F94C-8C72-961FC63052D9}"/>
              </a:ext>
            </a:extLst>
          </p:cNvPr>
          <p:cNvGrpSpPr/>
          <p:nvPr/>
        </p:nvGrpSpPr>
        <p:grpSpPr>
          <a:xfrm>
            <a:off x="4973049" y="4231424"/>
            <a:ext cx="2763414" cy="1507080"/>
            <a:chOff x="3856473" y="4795775"/>
            <a:chExt cx="2299275" cy="125395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E9B7493-E87F-2F45-B5F3-7F2EF39AF26D}"/>
                </a:ext>
              </a:extLst>
            </p:cNvPr>
            <p:cNvGrpSpPr/>
            <p:nvPr/>
          </p:nvGrpSpPr>
          <p:grpSpPr>
            <a:xfrm>
              <a:off x="3856473" y="4968896"/>
              <a:ext cx="2222533" cy="1080832"/>
              <a:chOff x="3409929" y="5200397"/>
              <a:chExt cx="2222533" cy="108083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3CEBC0F3-D83B-D643-BA83-6CD2A5F05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9929" y="52003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A4CF7EB8-BC01-6E45-90F9-F3D342DC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2329" y="53527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06C51A76-E36A-CB46-B392-F87D09E7A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4729" y="5505197"/>
                <a:ext cx="1917733" cy="776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2EBE156-9D0C-4F41-92EF-10BE1D532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398" t="8971" r="24572" b="8389"/>
            <a:stretch/>
          </p:blipFill>
          <p:spPr>
            <a:xfrm>
              <a:off x="5593405" y="4795775"/>
              <a:ext cx="562343" cy="910657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3B3E651-99B3-F147-A5C9-44332A5F3494}"/>
              </a:ext>
            </a:extLst>
          </p:cNvPr>
          <p:cNvSpPr txBox="1"/>
          <p:nvPr/>
        </p:nvSpPr>
        <p:spPr>
          <a:xfrm>
            <a:off x="8463764" y="4966905"/>
            <a:ext cx="297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100s of mechanical properties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A3F85C3-8349-4146-A415-FEAF71D3F7AB}"/>
              </a:ext>
            </a:extLst>
          </p:cNvPr>
          <p:cNvCxnSpPr>
            <a:cxnSpLocks/>
            <a:stCxn id="11" idx="2"/>
            <a:endCxn id="143" idx="0"/>
          </p:cNvCxnSpPr>
          <p:nvPr/>
        </p:nvCxnSpPr>
        <p:spPr>
          <a:xfrm>
            <a:off x="5584128" y="3388014"/>
            <a:ext cx="541348" cy="10514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23039A6-864E-6343-B8C4-3367DD573FDD}"/>
              </a:ext>
            </a:extLst>
          </p:cNvPr>
          <p:cNvGrpSpPr/>
          <p:nvPr/>
        </p:nvGrpSpPr>
        <p:grpSpPr>
          <a:xfrm>
            <a:off x="9935628" y="3153388"/>
            <a:ext cx="1887415" cy="1441558"/>
            <a:chOff x="10366446" y="3098226"/>
            <a:chExt cx="1887415" cy="1441558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AE48550C-3042-C24C-872E-66EA00FA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46512" y="3445299"/>
              <a:ext cx="1229053" cy="1094485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6883B05-965B-F347-8D0B-92174BDB44E0}"/>
                </a:ext>
              </a:extLst>
            </p:cNvPr>
            <p:cNvSpPr txBox="1"/>
            <p:nvPr/>
          </p:nvSpPr>
          <p:spPr>
            <a:xfrm>
              <a:off x="11039934" y="3775534"/>
              <a:ext cx="99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 Condensed Medium" pitchFamily="2" charset="77"/>
                </a:rPr>
                <a:t>543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95DF21-ACB5-7942-942A-FE87AA08AE98}"/>
                </a:ext>
              </a:extLst>
            </p:cNvPr>
            <p:cNvSpPr txBox="1"/>
            <p:nvPr/>
          </p:nvSpPr>
          <p:spPr>
            <a:xfrm>
              <a:off x="10366446" y="3098226"/>
              <a:ext cx="18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arlow Semi Condensed Medium" pitchFamily="2" charset="77"/>
                </a:rPr>
                <a:t>Ultimate strength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109455E0-4F3C-5A49-9212-B7E94955B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176" y="4764245"/>
            <a:ext cx="915011" cy="1247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FC23274-DD29-BE48-8329-1CE9A1450D00}"/>
              </a:ext>
            </a:extLst>
          </p:cNvPr>
          <p:cNvSpPr txBox="1"/>
          <p:nvPr/>
        </p:nvSpPr>
        <p:spPr>
          <a:xfrm>
            <a:off x="1788412" y="6124039"/>
            <a:ext cx="2440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New MPEA publication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5598229-C566-354D-AE26-A2CCDA5731D3}"/>
              </a:ext>
            </a:extLst>
          </p:cNvPr>
          <p:cNvCxnSpPr>
            <a:cxnSpLocks/>
          </p:cNvCxnSpPr>
          <p:nvPr/>
        </p:nvCxnSpPr>
        <p:spPr>
          <a:xfrm flipV="1">
            <a:off x="3524875" y="3660996"/>
            <a:ext cx="945893" cy="1010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5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AAC0A9-8A9F-7749-A50C-CD947F888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YS scatterplot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6BEE0-8371-C74D-A7ED-A22D9BAAF8A5}"/>
              </a:ext>
            </a:extLst>
          </p:cNvPr>
          <p:cNvSpPr/>
          <p:nvPr/>
        </p:nvSpPr>
        <p:spPr>
          <a:xfrm>
            <a:off x="9090228" y="1708842"/>
            <a:ext cx="1240324" cy="1720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E9B4A-69E3-5445-9D5E-7AEA45FD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35" y="1275143"/>
            <a:ext cx="6653882" cy="53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B429BE-BB3A-7040-96B9-199B34C67435}"/>
              </a:ext>
            </a:extLst>
          </p:cNvPr>
          <p:cNvSpPr txBox="1"/>
          <p:nvPr/>
        </p:nvSpPr>
        <p:spPr>
          <a:xfrm>
            <a:off x="862361" y="840059"/>
            <a:ext cx="16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YS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105A2-DC34-3840-88E8-18211530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8" y="1929891"/>
            <a:ext cx="11203463" cy="37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FD81BA-6C46-3C46-95B0-65CEB2D4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9" y="1564978"/>
            <a:ext cx="4888450" cy="5024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40F37-D8C8-1149-A9DA-79471B6B4110}"/>
              </a:ext>
            </a:extLst>
          </p:cNvPr>
          <p:cNvSpPr txBox="1"/>
          <p:nvPr/>
        </p:nvSpPr>
        <p:spPr>
          <a:xfrm>
            <a:off x="2205872" y="1112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A691421-6619-A34F-B4FE-3967D8B9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1" y="657225"/>
            <a:ext cx="10763250" cy="766762"/>
          </a:xfrm>
        </p:spPr>
        <p:txBody>
          <a:bodyPr>
            <a:normAutofit/>
          </a:bodyPr>
          <a:lstStyle/>
          <a:p>
            <a:r>
              <a:rPr lang="en-US" sz="4400" dirty="0"/>
              <a:t>Outlier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C4542F-1F5C-BC4D-AE83-DF543517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0" y="5298365"/>
            <a:ext cx="5104156" cy="10822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445EE-3532-FF43-A005-4F84427E3BEF}"/>
              </a:ext>
            </a:extLst>
          </p:cNvPr>
          <p:cNvCxnSpPr>
            <a:cxnSpLocks/>
            <a:stCxn id="11" idx="0"/>
            <a:endCxn id="30" idx="2"/>
          </p:cNvCxnSpPr>
          <p:nvPr/>
        </p:nvCxnSpPr>
        <p:spPr>
          <a:xfrm flipV="1">
            <a:off x="8718218" y="4060778"/>
            <a:ext cx="0" cy="1237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90B1FB-1083-7A40-B06C-61AF91165A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48072" y="5839513"/>
            <a:ext cx="1018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5E8A1D4-B5C5-7548-8D00-4A4983D9E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483" y="1559635"/>
            <a:ext cx="5947470" cy="612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781BB1-0854-B649-A028-AA3E794BD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83" y="3409991"/>
            <a:ext cx="5947470" cy="6507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7916C1-DDE6-194A-A3E3-98A0A340511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8718218" y="2172404"/>
            <a:ext cx="0" cy="1237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A0893E-6979-4A41-A5B2-AEED47D1CA1F}"/>
              </a:ext>
            </a:extLst>
          </p:cNvPr>
          <p:cNvSpPr/>
          <p:nvPr/>
        </p:nvSpPr>
        <p:spPr>
          <a:xfrm>
            <a:off x="5406825" y="5293022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38D25F-E401-0242-8D79-13EED1C89DDC}"/>
              </a:ext>
            </a:extLst>
          </p:cNvPr>
          <p:cNvSpPr/>
          <p:nvPr/>
        </p:nvSpPr>
        <p:spPr>
          <a:xfrm>
            <a:off x="8814489" y="4527244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53BBB7-63F1-D44D-B18D-4A36EFDD6AA1}"/>
              </a:ext>
            </a:extLst>
          </p:cNvPr>
          <p:cNvSpPr/>
          <p:nvPr/>
        </p:nvSpPr>
        <p:spPr>
          <a:xfrm>
            <a:off x="8771490" y="2638870"/>
            <a:ext cx="429768" cy="4229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Semi Condensed Medium" pitchFamily="2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6029BA-515F-AC45-9421-6A603ACCA580}"/>
              </a:ext>
            </a:extLst>
          </p:cNvPr>
          <p:cNvSpPr txBox="1"/>
          <p:nvPr/>
        </p:nvSpPr>
        <p:spPr>
          <a:xfrm>
            <a:off x="9254529" y="2640031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Correct inaccuracy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3E9340-8F8F-D242-A4BC-4B4A42EB9BB2}"/>
              </a:ext>
            </a:extLst>
          </p:cNvPr>
          <p:cNvSpPr txBox="1"/>
          <p:nvPr/>
        </p:nvSpPr>
        <p:spPr>
          <a:xfrm>
            <a:off x="9254529" y="452724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Identify inaccuracy 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B90EE0-3BC1-9149-BAEA-E8CCC323DD4F}"/>
              </a:ext>
            </a:extLst>
          </p:cNvPr>
          <p:cNvSpPr txBox="1"/>
          <p:nvPr/>
        </p:nvSpPr>
        <p:spPr>
          <a:xfrm>
            <a:off x="5148072" y="4837782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itchFamily="2" charset="77"/>
              </a:rPr>
              <a:t>Identify 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DFF1CD-49CD-2246-8D87-9D535D104862}"/>
              </a:ext>
            </a:extLst>
          </p:cNvPr>
          <p:cNvSpPr txBox="1"/>
          <p:nvPr/>
        </p:nvSpPr>
        <p:spPr>
          <a:xfrm>
            <a:off x="10707624" y="-256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30DA23-94D2-E14B-BE50-4EA3993603D4}"/>
              </a:ext>
            </a:extLst>
          </p:cNvPr>
          <p:cNvGrpSpPr/>
          <p:nvPr/>
        </p:nvGrpSpPr>
        <p:grpSpPr>
          <a:xfrm>
            <a:off x="540756" y="1401948"/>
            <a:ext cx="5845837" cy="5018729"/>
            <a:chOff x="540756" y="1401948"/>
            <a:chExt cx="5845837" cy="50187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81B86-D518-1542-BE0A-FAFA5E256D21}"/>
                </a:ext>
              </a:extLst>
            </p:cNvPr>
            <p:cNvSpPr txBox="1"/>
            <p:nvPr/>
          </p:nvSpPr>
          <p:spPr>
            <a:xfrm rot="5400000">
              <a:off x="4320803" y="3742035"/>
              <a:ext cx="3793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Number of records containing both elements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CD6D78-91E4-FC4F-9DFF-6FEC338C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756" y="1401948"/>
              <a:ext cx="5433930" cy="501872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9DCDF8-FA26-0F4E-82CD-30CA6906C7FB}"/>
                </a:ext>
              </a:extLst>
            </p:cNvPr>
            <p:cNvSpPr txBox="1"/>
            <p:nvPr/>
          </p:nvSpPr>
          <p:spPr>
            <a:xfrm>
              <a:off x="2157384" y="5117498"/>
              <a:ext cx="3084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4-element (ABCD) systems = 27,405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3BDEB-25CA-F64C-874E-54712A84A5A8}"/>
                </a:ext>
              </a:extLst>
            </p:cNvPr>
            <p:cNvSpPr txBox="1"/>
            <p:nvPr/>
          </p:nvSpPr>
          <p:spPr>
            <a:xfrm>
              <a:off x="2072424" y="5599810"/>
              <a:ext cx="3254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rlow Semi Condensed Medium" pitchFamily="2" charset="77"/>
                </a:rPr>
                <a:t>5-element (ABCDE) systems = 142,506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09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232158</TotalTime>
  <Words>164</Words>
  <Application>Microsoft Macintosh PowerPoint</Application>
  <PresentationFormat>Widescreen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Barlow Semi Condensed</vt:lpstr>
      <vt:lpstr>Barlow Semi Condensed Medium</vt:lpstr>
      <vt:lpstr>Barlow Semi Condensed SemiBold</vt:lpstr>
      <vt:lpstr>Calibri</vt:lpstr>
      <vt:lpstr>Calibri Light</vt:lpstr>
      <vt:lpstr>Lusitana</vt:lpstr>
      <vt:lpstr>Office Theme</vt:lpstr>
      <vt:lpstr>MPEA db figures</vt:lpstr>
      <vt:lpstr>Db workflow </vt:lpstr>
      <vt:lpstr>YS scatterplot</vt:lpstr>
      <vt:lpstr>PowerPoint Presentation</vt:lpstr>
      <vt:lpstr>Outlier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Borg</cp:lastModifiedBy>
  <cp:revision>746</cp:revision>
  <cp:lastPrinted>2019-05-30T23:03:05Z</cp:lastPrinted>
  <dcterms:created xsi:type="dcterms:W3CDTF">2018-12-20T17:02:41Z</dcterms:created>
  <dcterms:modified xsi:type="dcterms:W3CDTF">2020-08-21T22:50:54Z</dcterms:modified>
</cp:coreProperties>
</file>